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7" r:id="rId3"/>
    <p:sldId id="258" r:id="rId4"/>
    <p:sldId id="266" r:id="rId5"/>
    <p:sldId id="268" r:id="rId6"/>
    <p:sldId id="259" r:id="rId7"/>
    <p:sldId id="270" r:id="rId8"/>
    <p:sldId id="260" r:id="rId9"/>
    <p:sldId id="272" r:id="rId10"/>
    <p:sldId id="261" r:id="rId11"/>
    <p:sldId id="273" r:id="rId12"/>
    <p:sldId id="262" r:id="rId13"/>
    <p:sldId id="263"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60"/>
  </p:normalViewPr>
  <p:slideViewPr>
    <p:cSldViewPr>
      <p:cViewPr>
        <p:scale>
          <a:sx n="90" d="100"/>
          <a:sy n="90" d="100"/>
        </p:scale>
        <p:origin x="-90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17D75-CECA-41BA-9B65-F71CD5EFD040}" type="datetimeFigureOut">
              <a:rPr lang="en-US" smtClean="0"/>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CE1AD5-A74D-4427-9DFF-60753268F8A5}" type="slidenum">
              <a:rPr lang="en-US" smtClean="0"/>
              <a:t>‹#›</a:t>
            </a:fld>
            <a:endParaRPr lang="en-US"/>
          </a:p>
        </p:txBody>
      </p:sp>
    </p:spTree>
    <p:extLst>
      <p:ext uri="{BB962C8B-B14F-4D97-AF65-F5344CB8AC3E}">
        <p14:creationId xmlns:p14="http://schemas.microsoft.com/office/powerpoint/2010/main" val="18135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E1AD5-A74D-4427-9DFF-60753268F8A5}" type="slidenum">
              <a:rPr lang="en-US" smtClean="0"/>
              <a:t>5</a:t>
            </a:fld>
            <a:endParaRPr lang="en-US"/>
          </a:p>
        </p:txBody>
      </p:sp>
    </p:spTree>
    <p:extLst>
      <p:ext uri="{BB962C8B-B14F-4D97-AF65-F5344CB8AC3E}">
        <p14:creationId xmlns:p14="http://schemas.microsoft.com/office/powerpoint/2010/main" val="2160385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0F23E3C-828A-4671-AFD9-B7F4949EA788}" type="datetimeFigureOut">
              <a:rPr lang="en-US" smtClean="0"/>
              <a:t>12/1/2011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5698E75B-3A89-4FFC-9578-BF8990CAF7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23E3C-828A-4671-AFD9-B7F4949EA788}"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8E75B-3A89-4FFC-9578-BF8990CAF7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23E3C-828A-4671-AFD9-B7F4949EA788}"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8E75B-3A89-4FFC-9578-BF8990CAF7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23E3C-828A-4671-AFD9-B7F4949EA788}"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8E75B-3A89-4FFC-9578-BF8990CAF73C}"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F23E3C-828A-4671-AFD9-B7F4949EA788}"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8E75B-3A89-4FFC-9578-BF8990CAF73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0F23E3C-828A-4671-AFD9-B7F4949EA788}"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8E75B-3A89-4FFC-9578-BF8990CAF73C}"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0F23E3C-828A-4671-AFD9-B7F4949EA788}" type="datetimeFigureOut">
              <a:rPr lang="en-US" smtClean="0"/>
              <a:t>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8E75B-3A89-4FFC-9578-BF8990CAF7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F23E3C-828A-4671-AFD9-B7F4949EA788}" type="datetimeFigureOut">
              <a:rPr lang="en-US" smtClean="0"/>
              <a:t>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8E75B-3A89-4FFC-9578-BF8990CAF73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F23E3C-828A-4671-AFD9-B7F4949EA788}"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8E75B-3A89-4FFC-9578-BF8990CAF7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23E3C-828A-4671-AFD9-B7F4949EA788}"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8E75B-3A89-4FFC-9578-BF8990CAF73C}"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23E3C-828A-4671-AFD9-B7F4949EA788}"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8E75B-3A89-4FFC-9578-BF8990CAF7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0F23E3C-828A-4671-AFD9-B7F4949EA788}" type="datetimeFigureOut">
              <a:rPr lang="en-US" smtClean="0"/>
              <a:t>12/1/2011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698E75B-3A89-4FFC-9578-BF8990CAF7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australispavestone.com.au/documents/why_australis.html" TargetMode="External"/><Relationship Id="rId4" Type="http://schemas.openxmlformats.org/officeDocument/2006/relationships/hyperlink" Target="http://www.lifework.co.nz/mothers-raising-boy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learnboutlearning.blogspot.co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Jean Piaget</a:t>
            </a:r>
            <a:endParaRPr lang="en-US" dirty="0"/>
          </a:p>
        </p:txBody>
      </p:sp>
    </p:spTree>
    <p:extLst>
      <p:ext uri="{BB962C8B-B14F-4D97-AF65-F5344CB8AC3E}">
        <p14:creationId xmlns:p14="http://schemas.microsoft.com/office/powerpoint/2010/main" val="266329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a:t>
            </a:r>
            <a:endParaRPr lang="en-US" dirty="0"/>
          </a:p>
        </p:txBody>
      </p:sp>
      <p:sp>
        <p:nvSpPr>
          <p:cNvPr id="3" name="Content Placeholder 2"/>
          <p:cNvSpPr>
            <a:spLocks noGrp="1"/>
          </p:cNvSpPr>
          <p:nvPr>
            <p:ph idx="1"/>
          </p:nvPr>
        </p:nvSpPr>
        <p:spPr/>
        <p:txBody>
          <a:bodyPr/>
          <a:lstStyle/>
          <a:p>
            <a:r>
              <a:rPr lang="en-US" dirty="0" smtClean="0"/>
              <a:t>From 12 on</a:t>
            </a:r>
          </a:p>
          <a:p>
            <a:r>
              <a:rPr lang="en-US" dirty="0" smtClean="0"/>
              <a:t>Increasingly competent about adult-style thinking</a:t>
            </a:r>
          </a:p>
          <a:p>
            <a:pPr lvl="1"/>
            <a:r>
              <a:rPr lang="en-US" dirty="0" smtClean="0"/>
              <a:t>Using logical operations, abstract rather than concrete</a:t>
            </a:r>
          </a:p>
          <a:p>
            <a:pPr lvl="1"/>
            <a:r>
              <a:rPr lang="en-US" dirty="0" smtClean="0"/>
              <a:t>Hypothetical thinking </a:t>
            </a:r>
          </a:p>
          <a:p>
            <a:r>
              <a:rPr lang="en-US" dirty="0" smtClean="0"/>
              <a:t>Investigate probl</a:t>
            </a:r>
            <a:r>
              <a:rPr lang="en-US" b="1" dirty="0" smtClean="0"/>
              <a:t>e</a:t>
            </a:r>
            <a:r>
              <a:rPr lang="en-US" dirty="0" smtClean="0"/>
              <a:t>m  carefully and systematically </a:t>
            </a:r>
          </a:p>
          <a:p>
            <a:r>
              <a:rPr lang="en-US" dirty="0" smtClean="0"/>
              <a:t>Not everyone gets to it </a:t>
            </a:r>
          </a:p>
          <a:p>
            <a:r>
              <a:rPr lang="en-US" dirty="0" smtClean="0"/>
              <a:t>Don’t operate it at all times </a:t>
            </a:r>
          </a:p>
          <a:p>
            <a:pPr marL="514350" lvl="1" indent="0">
              <a:buNone/>
            </a:pPr>
            <a:endParaRPr lang="en-US" dirty="0"/>
          </a:p>
        </p:txBody>
      </p:sp>
      <p:pic>
        <p:nvPicPr>
          <p:cNvPr id="6149" name="Picture 5" descr="C:\Users\Crockett.M061\AppData\Local\Microsoft\Windows\Temporary Internet Files\Content.IE5\BGGLN4AI\MC9000890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657600"/>
            <a:ext cx="1364285" cy="181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03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260" y="695235"/>
            <a:ext cx="7239000" cy="1200329"/>
          </a:xfrm>
          <a:prstGeom prst="rect">
            <a:avLst/>
          </a:prstGeom>
          <a:noFill/>
        </p:spPr>
        <p:txBody>
          <a:bodyPr wrap="square" lIns="91440" tIns="45720" rIns="91440" bIns="45720">
            <a:spAutoFit/>
          </a:bodyPr>
          <a:lstStyle/>
          <a:p>
            <a:pPr algn="ctr"/>
            <a:r>
              <a:rPr lang="en-US" sz="7200" b="1" cap="none" spc="0"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The Effects</a:t>
            </a:r>
            <a:endParaRPr lang="en-US" sz="7200" b="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723900" y="4495800"/>
            <a:ext cx="355434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Positive</a:t>
            </a:r>
          </a:p>
          <a:p>
            <a:pPr>
              <a:buFont typeface="Arial" pitchFamily="34" charset="0"/>
              <a:buChar char="•"/>
            </a:pPr>
            <a:r>
              <a:rPr lang="en-US" dirty="0" smtClean="0"/>
              <a:t>Most progress in development occurs (big change)</a:t>
            </a:r>
          </a:p>
          <a:p>
            <a:pPr>
              <a:buFont typeface="Arial" pitchFamily="34" charset="0"/>
              <a:buChar char="•"/>
            </a:pPr>
            <a:r>
              <a:rPr lang="en-US" dirty="0" smtClean="0"/>
              <a:t>Reading/new ideas to enhance creativity</a:t>
            </a:r>
            <a:endParaRPr lang="en-US" dirty="0"/>
          </a:p>
        </p:txBody>
      </p:sp>
      <p:sp>
        <p:nvSpPr>
          <p:cNvPr id="4" name="TextBox 3"/>
          <p:cNvSpPr txBox="1"/>
          <p:nvPr/>
        </p:nvSpPr>
        <p:spPr>
          <a:xfrm>
            <a:off x="4532126" y="1981200"/>
            <a:ext cx="3468874"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Negative</a:t>
            </a:r>
          </a:p>
          <a:p>
            <a:pPr>
              <a:buFont typeface="Arial" pitchFamily="34" charset="0"/>
              <a:buChar char="•"/>
            </a:pPr>
            <a:r>
              <a:rPr lang="en-US" dirty="0" smtClean="0"/>
              <a:t>Children begin to face </a:t>
            </a:r>
            <a:r>
              <a:rPr lang="en-US" dirty="0" smtClean="0"/>
              <a:t>the problems </a:t>
            </a:r>
            <a:r>
              <a:rPr lang="en-US" dirty="0" smtClean="0"/>
              <a:t>that teenagers experience</a:t>
            </a:r>
          </a:p>
          <a:p>
            <a:endParaRPr lang="en-US" dirty="0"/>
          </a:p>
        </p:txBody>
      </p:sp>
      <p:pic>
        <p:nvPicPr>
          <p:cNvPr id="22530" name="Picture 2" descr="http://www.australispavestone.com.au/images/Main_Images/Why_Australis_Happy_Kids.jpg"/>
          <p:cNvPicPr>
            <a:picLocks noChangeAspect="1" noChangeArrowheads="1"/>
          </p:cNvPicPr>
          <p:nvPr/>
        </p:nvPicPr>
        <p:blipFill>
          <a:blip r:embed="rId2" cstate="print"/>
          <a:srcRect/>
          <a:stretch>
            <a:fillRect/>
          </a:stretch>
        </p:blipFill>
        <p:spPr bwMode="auto">
          <a:xfrm>
            <a:off x="1219200" y="1879092"/>
            <a:ext cx="2209800" cy="2115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2" name="Picture 4" descr="http://www.lifework.co.nz/assets/images/photos/mrb/two-kids-fighting.jpg"/>
          <p:cNvPicPr>
            <a:picLocks noChangeAspect="1" noChangeArrowheads="1"/>
          </p:cNvPicPr>
          <p:nvPr/>
        </p:nvPicPr>
        <p:blipFill>
          <a:blip r:embed="rId3" cstate="print"/>
          <a:srcRect/>
          <a:stretch>
            <a:fillRect/>
          </a:stretch>
        </p:blipFill>
        <p:spPr bwMode="auto">
          <a:xfrm>
            <a:off x="4800600" y="3306937"/>
            <a:ext cx="3361660" cy="2225325"/>
          </a:xfrm>
          <a:prstGeom prst="ellipse">
            <a:avLst/>
          </a:prstGeom>
          <a:ln>
            <a:noFill/>
          </a:ln>
          <a:effectLst>
            <a:softEdge rad="112500"/>
          </a:effectLst>
        </p:spPr>
      </p:pic>
      <p:sp>
        <p:nvSpPr>
          <p:cNvPr id="7" name="TextBox 6"/>
          <p:cNvSpPr txBox="1"/>
          <p:nvPr/>
        </p:nvSpPr>
        <p:spPr>
          <a:xfrm>
            <a:off x="5174511" y="5511463"/>
            <a:ext cx="2971800" cy="461665"/>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00" dirty="0" smtClean="0">
                <a:hlinkClick r:id="rId4"/>
              </a:rPr>
              <a:t>http://</a:t>
            </a:r>
            <a:r>
              <a:rPr lang="en-US" sz="1200" dirty="0" smtClean="0">
                <a:hlinkClick r:id="rId4"/>
              </a:rPr>
              <a:t>www.lifework.co.nz/mothers-raising-boys</a:t>
            </a:r>
            <a:r>
              <a:rPr lang="en-US" sz="1200" dirty="0" smtClean="0"/>
              <a:t> </a:t>
            </a:r>
            <a:endParaRPr lang="en-US" sz="1200" dirty="0"/>
          </a:p>
        </p:txBody>
      </p:sp>
      <p:sp>
        <p:nvSpPr>
          <p:cNvPr id="8" name="TextBox 7"/>
          <p:cNvSpPr txBox="1"/>
          <p:nvPr/>
        </p:nvSpPr>
        <p:spPr>
          <a:xfrm>
            <a:off x="974650" y="4005992"/>
            <a:ext cx="2819400" cy="400110"/>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000" dirty="0" smtClean="0">
                <a:hlinkClick r:id="rId5"/>
              </a:rPr>
              <a:t>http://</a:t>
            </a:r>
            <a:r>
              <a:rPr lang="en-US" sz="1000" dirty="0" smtClean="0">
                <a:hlinkClick r:id="rId5"/>
              </a:rPr>
              <a:t>www.australispavestone.com.au/documents/why_australis.html</a:t>
            </a:r>
            <a:r>
              <a:rPr lang="en-US" sz="1000" dirty="0" smtClean="0"/>
              <a:t> </a:t>
            </a:r>
            <a:endParaRPr lang="en-US" sz="1000" dirty="0"/>
          </a:p>
        </p:txBody>
      </p:sp>
    </p:spTree>
    <p:extLst>
      <p:ext uri="{BB962C8B-B14F-4D97-AF65-F5344CB8AC3E}">
        <p14:creationId xmlns:p14="http://schemas.microsoft.com/office/powerpoint/2010/main" val="298637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1066800"/>
          </a:xfrm>
        </p:spPr>
        <p:txBody>
          <a:bodyPr>
            <a:normAutofit fontScale="90000"/>
          </a:bodyPr>
          <a:lstStyle/>
          <a:p>
            <a:r>
              <a:rPr lang="en-US" dirty="0" smtClean="0"/>
              <a:t>Cognitive development theory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6706062" cy="335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99844"/>
            <a:ext cx="7467600" cy="246221"/>
          </a:xfrm>
          <a:prstGeom prst="rect">
            <a:avLst/>
          </a:prstGeom>
          <a:noFill/>
        </p:spPr>
        <p:txBody>
          <a:bodyPr wrap="square" rtlCol="0">
            <a:spAutoFit/>
          </a:bodyPr>
          <a:lstStyle/>
          <a:p>
            <a:r>
              <a:rPr lang="en-US" sz="1000" dirty="0">
                <a:hlinkClick r:id="rId3"/>
              </a:rPr>
              <a:t>http://learnboutlearning.blogspot.com</a:t>
            </a:r>
            <a:r>
              <a:rPr lang="en-US" sz="1000" dirty="0" smtClean="0">
                <a:hlinkClick r:id="rId3"/>
              </a:rPr>
              <a:t>/</a:t>
            </a:r>
            <a:r>
              <a:rPr lang="en-US" sz="1000" dirty="0" smtClean="0"/>
              <a:t> </a:t>
            </a:r>
            <a:endParaRPr lang="en-US" sz="1000" dirty="0"/>
          </a:p>
        </p:txBody>
      </p:sp>
    </p:spTree>
    <p:extLst>
      <p:ext uri="{BB962C8B-B14F-4D97-AF65-F5344CB8AC3E}">
        <p14:creationId xmlns:p14="http://schemas.microsoft.com/office/powerpoint/2010/main" val="1177718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a:bodyPr>
          <a:lstStyle/>
          <a:p>
            <a:r>
              <a:rPr lang="en-US" dirty="0" smtClean="0"/>
              <a:t>Children don’t think like </a:t>
            </a:r>
            <a:r>
              <a:rPr lang="en-US" dirty="0" smtClean="0"/>
              <a:t>grown-ups</a:t>
            </a:r>
            <a:endParaRPr lang="en-US" dirty="0" smtClean="0"/>
          </a:p>
          <a:p>
            <a:r>
              <a:rPr lang="en-US" dirty="0" smtClean="0"/>
              <a:t>Children are constantly creating and testing their own theories </a:t>
            </a:r>
          </a:p>
          <a:p>
            <a:pPr lvl="1"/>
            <a:r>
              <a:rPr lang="en-US" dirty="0" smtClean="0"/>
              <a:t>Moon and sun follow you around, big things float and small things sink </a:t>
            </a:r>
          </a:p>
          <a:p>
            <a:r>
              <a:rPr lang="en-US" dirty="0" smtClean="0"/>
              <a:t>All children make similar errors </a:t>
            </a:r>
          </a:p>
          <a:p>
            <a:r>
              <a:rPr lang="en-US" dirty="0" smtClean="0"/>
              <a:t>Don’t know enough to get the </a:t>
            </a:r>
            <a:r>
              <a:rPr lang="en-US" dirty="0" smtClean="0"/>
              <a:t>same </a:t>
            </a:r>
          </a:p>
          <a:p>
            <a:pPr indent="0">
              <a:buNone/>
            </a:pPr>
            <a:r>
              <a:rPr lang="en-US" dirty="0" smtClean="0"/>
              <a:t>explanation that adults </a:t>
            </a:r>
            <a:r>
              <a:rPr lang="en-US" dirty="0" smtClean="0"/>
              <a:t>prefer </a:t>
            </a:r>
          </a:p>
          <a:p>
            <a:endParaRPr lang="en-US" dirty="0"/>
          </a:p>
        </p:txBody>
      </p:sp>
      <p:pic>
        <p:nvPicPr>
          <p:cNvPr id="7170" name="Picture 2" descr="C:\Users\Crockett.M061\AppData\Local\Microsoft\Windows\Temporary Internet Files\Content.IE5\PYI0EBJO\MC90043604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7019"/>
            <a:ext cx="1993900" cy="160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32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“Of how much happened in children’s lives before they even started to talk and one of the main themes in all his work since then has been that intelligence can only grow through actual physical </a:t>
            </a:r>
            <a:r>
              <a:rPr lang="en-US" dirty="0" smtClean="0"/>
              <a:t>as </a:t>
            </a:r>
            <a:r>
              <a:rPr lang="en-US" dirty="0" smtClean="0"/>
              <a:t>well as mental engagement with the environment” </a:t>
            </a:r>
          </a:p>
          <a:p>
            <a:pPr marL="2743200" lvl="6" indent="0">
              <a:buNone/>
            </a:pPr>
            <a:r>
              <a:rPr lang="en-US" dirty="0" smtClean="0"/>
              <a:t>		</a:t>
            </a:r>
            <a:r>
              <a:rPr lang="en-US" smtClean="0"/>
              <a:t>~ about Jean </a:t>
            </a:r>
            <a:r>
              <a:rPr lang="en-US" dirty="0" smtClean="0"/>
              <a:t>Piaget </a:t>
            </a:r>
            <a:endParaRPr lang="en-US" dirty="0"/>
          </a:p>
        </p:txBody>
      </p:sp>
    </p:spTree>
    <p:extLst>
      <p:ext uri="{BB962C8B-B14F-4D97-AF65-F5344CB8AC3E}">
        <p14:creationId xmlns:p14="http://schemas.microsoft.com/office/powerpoint/2010/main" val="2782420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child thinks.</a:t>
            </a:r>
            <a:endParaRPr lang="en-US" dirty="0"/>
          </a:p>
        </p:txBody>
      </p:sp>
      <p:sp>
        <p:nvSpPr>
          <p:cNvPr id="3" name="Content Placeholder 2"/>
          <p:cNvSpPr>
            <a:spLocks noGrp="1"/>
          </p:cNvSpPr>
          <p:nvPr>
            <p:ph idx="1"/>
          </p:nvPr>
        </p:nvSpPr>
        <p:spPr/>
        <p:txBody>
          <a:bodyPr/>
          <a:lstStyle/>
          <a:p>
            <a:r>
              <a:rPr lang="en-US" dirty="0" smtClean="0"/>
              <a:t>Sensorimotor stage</a:t>
            </a:r>
          </a:p>
          <a:p>
            <a:r>
              <a:rPr lang="en-US" dirty="0" smtClean="0"/>
              <a:t>Preoperational stage</a:t>
            </a:r>
          </a:p>
          <a:p>
            <a:r>
              <a:rPr lang="en-US" dirty="0" smtClean="0"/>
              <a:t>Formal operations stage</a:t>
            </a:r>
          </a:p>
          <a:p>
            <a:r>
              <a:rPr lang="en-US" dirty="0" smtClean="0"/>
              <a:t>Concrete operations stage</a:t>
            </a:r>
          </a:p>
          <a:p>
            <a:pPr indent="0">
              <a:buNone/>
            </a:pPr>
            <a:endParaRPr lang="en-US" dirty="0" smtClean="0"/>
          </a:p>
          <a:p>
            <a:endParaRPr lang="en-US" dirty="0"/>
          </a:p>
        </p:txBody>
      </p:sp>
      <p:pic>
        <p:nvPicPr>
          <p:cNvPr id="1027" name="Picture 3" descr="C:\Users\Crockett.M061\AppData\Local\Microsoft\Windows\Temporary Internet Files\Content.IE5\V9KODK3Z\MC90043615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43200"/>
            <a:ext cx="2667000" cy="235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00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Sensorimotor  </a:t>
            </a:r>
            <a:endParaRPr lang="en-US" b="1" u="sng" dirty="0"/>
          </a:p>
        </p:txBody>
      </p:sp>
      <p:sp>
        <p:nvSpPr>
          <p:cNvPr id="3" name="Content Placeholder 2"/>
          <p:cNvSpPr>
            <a:spLocks noGrp="1"/>
          </p:cNvSpPr>
          <p:nvPr>
            <p:ph idx="1"/>
          </p:nvPr>
        </p:nvSpPr>
        <p:spPr>
          <a:xfrm>
            <a:off x="1371600" y="2286000"/>
            <a:ext cx="6400800" cy="3581400"/>
          </a:xfrm>
        </p:spPr>
        <p:txBody>
          <a:bodyPr>
            <a:normAutofit/>
          </a:bodyPr>
          <a:lstStyle/>
          <a:p>
            <a:r>
              <a:rPr lang="en-US" dirty="0" smtClean="0"/>
              <a:t>First stage</a:t>
            </a:r>
          </a:p>
          <a:p>
            <a:r>
              <a:rPr lang="en-US" dirty="0" smtClean="0"/>
              <a:t>Last from birth to two years</a:t>
            </a:r>
          </a:p>
          <a:p>
            <a:r>
              <a:rPr lang="en-US" dirty="0" smtClean="0"/>
              <a:t>Primary circular reactions (1-4 months)</a:t>
            </a:r>
          </a:p>
          <a:p>
            <a:pPr lvl="1"/>
            <a:r>
              <a:rPr lang="en-US" dirty="0" smtClean="0"/>
              <a:t>Sucking thumb, blowing bubbles</a:t>
            </a:r>
          </a:p>
          <a:p>
            <a:r>
              <a:rPr lang="en-US" dirty="0" smtClean="0"/>
              <a:t>Secondary circular reactions (4-12 months)</a:t>
            </a:r>
          </a:p>
          <a:p>
            <a:pPr lvl="1"/>
            <a:r>
              <a:rPr lang="en-US" dirty="0" smtClean="0"/>
              <a:t>Squeezing rubber duck, making interesting things last</a:t>
            </a:r>
          </a:p>
          <a:p>
            <a:r>
              <a:rPr lang="en-US" dirty="0" smtClean="0"/>
              <a:t>Tertiary circular reaction(12-24 months)</a:t>
            </a:r>
          </a:p>
          <a:p>
            <a:pPr lvl="1"/>
            <a:r>
              <a:rPr lang="en-US" dirty="0" smtClean="0"/>
              <a:t>Hit drum with stick, throwing spoons, dishes, and food</a:t>
            </a:r>
          </a:p>
          <a:p>
            <a:endParaRPr lang="en-US" dirty="0" smtClean="0"/>
          </a:p>
          <a:p>
            <a:endParaRPr lang="en-US" dirty="0"/>
          </a:p>
        </p:txBody>
      </p:sp>
      <p:pic>
        <p:nvPicPr>
          <p:cNvPr id="3074" name="Picture 2" descr="C:\Users\Crockett.M061\AppData\Local\Microsoft\Windows\Temporary Internet Files\Content.IE5\BGGLN4AI\MP900314273[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3810000"/>
            <a:ext cx="1751049" cy="206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429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391254"/>
            <a:ext cx="4724400" cy="646331"/>
          </a:xfrm>
          <a:prstGeom prst="rect">
            <a:avLst/>
          </a:prstGeom>
          <a:noFill/>
        </p:spPr>
        <p:txBody>
          <a:bodyPr wrap="square" lIns="91440" tIns="45720" rIns="91440" bIns="45720">
            <a:spAutoFit/>
          </a:bodyPr>
          <a:lstStyle/>
          <a:p>
            <a:pPr algn="ctr"/>
            <a:r>
              <a:rPr lang="en-US" sz="3600" b="1" u="sng" cap="all" spc="300" dirty="0">
                <a:latin typeface="+mj-lt"/>
                <a:ea typeface="+mj-ea"/>
                <a:cs typeface="+mj-cs"/>
              </a:rPr>
              <a:t>Sensorimotor</a:t>
            </a:r>
            <a:endParaRPr lang="en-US" sz="3600" b="1" u="sng" cap="all" spc="300" dirty="0">
              <a:latin typeface="+mj-lt"/>
              <a:ea typeface="+mj-ea"/>
              <a:cs typeface="+mj-cs"/>
            </a:endParaRPr>
          </a:p>
        </p:txBody>
      </p:sp>
      <p:sp>
        <p:nvSpPr>
          <p:cNvPr id="6" name="TextBox 5"/>
          <p:cNvSpPr txBox="1"/>
          <p:nvPr/>
        </p:nvSpPr>
        <p:spPr>
          <a:xfrm>
            <a:off x="1828800" y="2286000"/>
            <a:ext cx="5334000" cy="3323987"/>
          </a:xfrm>
          <a:prstGeom prst="rect">
            <a:avLst/>
          </a:prstGeom>
          <a:noFill/>
        </p:spPr>
        <p:txBody>
          <a:bodyPr wrap="square" rtlCol="0">
            <a:spAutoFit/>
          </a:bodyPr>
          <a:lstStyle/>
          <a:p>
            <a:pPr marL="233363" indent="-233363">
              <a:buFont typeface="Arial" pitchFamily="34" charset="0"/>
              <a:buChar char="•"/>
            </a:pPr>
            <a:r>
              <a:rPr lang="en-US" sz="3000" b="1" dirty="0" smtClean="0"/>
              <a:t>Uses senses and motor abilities to understand world</a:t>
            </a:r>
          </a:p>
          <a:p>
            <a:pPr marL="233363" indent="-233363">
              <a:buFont typeface="Arial" pitchFamily="34" charset="0"/>
              <a:buChar char="•"/>
            </a:pPr>
            <a:r>
              <a:rPr lang="en-US" sz="3000" b="1" dirty="0" smtClean="0"/>
              <a:t>Functions with the present</a:t>
            </a:r>
          </a:p>
          <a:p>
            <a:pPr marL="233363" indent="-233363">
              <a:buFont typeface="Arial" pitchFamily="34" charset="0"/>
              <a:buChar char="•"/>
            </a:pPr>
            <a:r>
              <a:rPr lang="en-US" sz="3000" b="1" dirty="0" smtClean="0"/>
              <a:t>Has no mental images</a:t>
            </a:r>
          </a:p>
          <a:p>
            <a:pPr marL="233363" indent="-233363">
              <a:buFont typeface="Arial" pitchFamily="34" charset="0"/>
              <a:buChar char="•"/>
            </a:pPr>
            <a:r>
              <a:rPr lang="en-US" sz="3000" b="1" dirty="0" smtClean="0"/>
              <a:t>Learn through repetitive actions</a:t>
            </a:r>
          </a:p>
          <a:p>
            <a:pPr marL="233363" indent="-233363">
              <a:buFont typeface="Arial" pitchFamily="34" charset="0"/>
              <a:buChar char="•"/>
            </a:pPr>
            <a:r>
              <a:rPr lang="en-US" sz="3000" b="1" dirty="0" smtClean="0"/>
              <a:t>Accomplish directed </a:t>
            </a:r>
            <a:r>
              <a:rPr lang="en-US" sz="3000" b="1" dirty="0" smtClean="0"/>
              <a:t>behavior</a:t>
            </a:r>
            <a:endParaRPr lang="en-US" sz="3000" b="1" dirty="0" smtClean="0"/>
          </a:p>
        </p:txBody>
      </p:sp>
    </p:spTree>
    <p:extLst>
      <p:ext uri="{BB962C8B-B14F-4D97-AF65-F5344CB8AC3E}">
        <p14:creationId xmlns:p14="http://schemas.microsoft.com/office/powerpoint/2010/main" val="277388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685330"/>
            <a:ext cx="36576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u="sng" dirty="0" smtClean="0"/>
              <a:t>Positive</a:t>
            </a:r>
            <a:r>
              <a:rPr lang="en-US" dirty="0" smtClean="0"/>
              <a:t>:</a:t>
            </a:r>
          </a:p>
          <a:p>
            <a:pPr>
              <a:buFont typeface="Arial" pitchFamily="34" charset="0"/>
              <a:buChar char="•"/>
            </a:pPr>
            <a:r>
              <a:rPr lang="en-US" dirty="0" smtClean="0"/>
              <a:t>Ex. If a baby kicks a crib and the mobil overhead moves, he kicks again and it moves again. </a:t>
            </a:r>
          </a:p>
          <a:p>
            <a:pPr>
              <a:buFont typeface="Arial" pitchFamily="34" charset="0"/>
              <a:buChar char="•"/>
            </a:pPr>
            <a:r>
              <a:rPr lang="en-US" dirty="0" smtClean="0"/>
              <a:t>Learn by doing and procedures </a:t>
            </a:r>
          </a:p>
        </p:txBody>
      </p:sp>
      <p:sp>
        <p:nvSpPr>
          <p:cNvPr id="3" name="TextBox 2"/>
          <p:cNvSpPr txBox="1"/>
          <p:nvPr/>
        </p:nvSpPr>
        <p:spPr>
          <a:xfrm>
            <a:off x="4191000" y="4343400"/>
            <a:ext cx="41148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b="1" u="sng" dirty="0" smtClean="0"/>
              <a:t>Negative</a:t>
            </a:r>
            <a:r>
              <a:rPr lang="en-US" sz="1600" dirty="0" smtClean="0"/>
              <a:t>:</a:t>
            </a:r>
          </a:p>
          <a:p>
            <a:pPr>
              <a:buFont typeface="Arial" pitchFamily="34" charset="0"/>
              <a:buChar char="•"/>
            </a:pPr>
            <a:r>
              <a:rPr lang="en-US" sz="1600" dirty="0" smtClean="0"/>
              <a:t>Ex. Hide a baby’s toy under a blanket and the children will look  for it momentarily. Two months later he will look for the toy more determined </a:t>
            </a:r>
          </a:p>
          <a:p>
            <a:pPr>
              <a:buFont typeface="Arial" pitchFamily="34" charset="0"/>
              <a:buChar char="•"/>
            </a:pPr>
            <a:r>
              <a:rPr lang="en-US" sz="1600" dirty="0" smtClean="0"/>
              <a:t>After the first time, child will make a habit of looking in the same spot</a:t>
            </a:r>
          </a:p>
        </p:txBody>
      </p:sp>
      <p:sp>
        <p:nvSpPr>
          <p:cNvPr id="4" name="Rectangle 3"/>
          <p:cNvSpPr/>
          <p:nvPr/>
        </p:nvSpPr>
        <p:spPr>
          <a:xfrm>
            <a:off x="1336769" y="762000"/>
            <a:ext cx="6298198"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What are the effects?</a:t>
            </a:r>
            <a:endParaRPr lang="en-US" sz="5400" b="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pic>
        <p:nvPicPr>
          <p:cNvPr id="16386" name="Picture 2" descr="http://ny-image3.etsy.com/il_fullxfull.90329883.jpg"/>
          <p:cNvPicPr>
            <a:picLocks noChangeAspect="1" noChangeArrowheads="1"/>
          </p:cNvPicPr>
          <p:nvPr/>
        </p:nvPicPr>
        <p:blipFill>
          <a:blip r:embed="rId3" cstate="print"/>
          <a:srcRect/>
          <a:stretch>
            <a:fillRect/>
          </a:stretch>
        </p:blipFill>
        <p:spPr bwMode="auto">
          <a:xfrm>
            <a:off x="1076100" y="3344206"/>
            <a:ext cx="2733900" cy="2303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8" name="Picture 4" descr="http://www.dreamstime.com/ethnic-baby-boy-with-toy-lying-under-blanket-thumb5322806.jpg"/>
          <p:cNvPicPr>
            <a:picLocks noChangeAspect="1" noChangeArrowheads="1"/>
          </p:cNvPicPr>
          <p:nvPr/>
        </p:nvPicPr>
        <p:blipFill>
          <a:blip r:embed="rId4" cstate="print"/>
          <a:srcRect/>
          <a:stretch>
            <a:fillRect/>
          </a:stretch>
        </p:blipFill>
        <p:spPr bwMode="auto">
          <a:xfrm>
            <a:off x="6133624" y="1685330"/>
            <a:ext cx="1714976" cy="21437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4953000" y="3810000"/>
            <a:ext cx="3733800" cy="369332"/>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900" dirty="0" smtClean="0"/>
              <a:t>http://www.dreamstime.com/royalty-free-stock-image-ethnic-baby-boy-with-toy-lying-under-blanket-image5322806</a:t>
            </a:r>
            <a:endParaRPr lang="en-US" sz="900" dirty="0"/>
          </a:p>
        </p:txBody>
      </p:sp>
    </p:spTree>
    <p:extLst>
      <p:ext uri="{BB962C8B-B14F-4D97-AF65-F5344CB8AC3E}">
        <p14:creationId xmlns:p14="http://schemas.microsoft.com/office/powerpoint/2010/main" val="374571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Preoperational </a:t>
            </a:r>
            <a:endParaRPr lang="en-US" dirty="0"/>
          </a:p>
        </p:txBody>
      </p:sp>
      <p:sp>
        <p:nvSpPr>
          <p:cNvPr id="3" name="Content Placeholder 2"/>
          <p:cNvSpPr>
            <a:spLocks noGrp="1"/>
          </p:cNvSpPr>
          <p:nvPr>
            <p:ph idx="1"/>
          </p:nvPr>
        </p:nvSpPr>
        <p:spPr>
          <a:xfrm>
            <a:off x="990600" y="2209800"/>
            <a:ext cx="6400800" cy="3505200"/>
          </a:xfrm>
        </p:spPr>
        <p:txBody>
          <a:bodyPr>
            <a:normAutofit/>
          </a:bodyPr>
          <a:lstStyle/>
          <a:p>
            <a:r>
              <a:rPr lang="en-US" dirty="0" smtClean="0"/>
              <a:t>Second Stage</a:t>
            </a:r>
          </a:p>
          <a:p>
            <a:r>
              <a:rPr lang="en-US" dirty="0" smtClean="0"/>
              <a:t>Two to seven years old</a:t>
            </a:r>
          </a:p>
          <a:p>
            <a:r>
              <a:rPr lang="en-US" dirty="0" smtClean="0"/>
              <a:t>Mental representations and symbols</a:t>
            </a:r>
          </a:p>
          <a:p>
            <a:pPr lvl="1"/>
            <a:r>
              <a:rPr lang="en-US" dirty="0" smtClean="0"/>
              <a:t>Drawing or written word, understand what it’s representing</a:t>
            </a:r>
          </a:p>
          <a:p>
            <a:r>
              <a:rPr lang="en-US" dirty="0" smtClean="0"/>
              <a:t>Clear understanding of past and future</a:t>
            </a:r>
          </a:p>
          <a:p>
            <a:pPr lvl="1"/>
            <a:r>
              <a:rPr lang="en-US" dirty="0" smtClean="0"/>
              <a:t>Know if their mom is coming home, tend to stop crying</a:t>
            </a:r>
          </a:p>
          <a:p>
            <a:r>
              <a:rPr lang="en-US" dirty="0" smtClean="0"/>
              <a:t>Child sees things from their point of view</a:t>
            </a:r>
          </a:p>
          <a:p>
            <a:pPr lvl="1"/>
            <a:r>
              <a:rPr lang="en-US" dirty="0" smtClean="0"/>
              <a:t>Hold up a picture that only they can see, expecting you to see it </a:t>
            </a:r>
            <a:endParaRPr lang="en-US" dirty="0"/>
          </a:p>
        </p:txBody>
      </p:sp>
      <p:pic>
        <p:nvPicPr>
          <p:cNvPr id="4098" name="Picture 2" descr="C:\Users\Crockett.M061\AppData\Local\Microsoft\Windows\Temporary Internet Files\Content.IE5\V9KODK3Z\MC9004462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7233" y="4121888"/>
            <a:ext cx="1635611" cy="158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50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239000" cy="1200329"/>
          </a:xfrm>
          <a:prstGeom prst="rect">
            <a:avLst/>
          </a:prstGeom>
          <a:noFill/>
        </p:spPr>
        <p:txBody>
          <a:bodyPr wrap="square" lIns="91440" tIns="45720" rIns="91440" bIns="45720">
            <a:spAutoFit/>
          </a:bodyPr>
          <a:lstStyle/>
          <a:p>
            <a:pPr algn="ctr"/>
            <a:r>
              <a:rPr lang="en-US" sz="7200" b="1" cap="none" spc="0"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The Effects</a:t>
            </a:r>
            <a:endParaRPr lang="en-US" sz="7200" b="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838200" y="4724400"/>
            <a:ext cx="33528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buFont typeface="Arial" pitchFamily="34" charset="0"/>
              <a:buChar char="•"/>
            </a:pPr>
            <a:r>
              <a:rPr lang="en-US" dirty="0" smtClean="0"/>
              <a:t>Negative:</a:t>
            </a:r>
          </a:p>
          <a:p>
            <a:pPr lvl="1">
              <a:buFont typeface="Arial" pitchFamily="34" charset="0"/>
              <a:buChar char="•"/>
            </a:pPr>
            <a:r>
              <a:rPr lang="en-US" dirty="0" smtClean="0"/>
              <a:t>Children at this age cannot reason with their parents feelings and only reasoned from what they knew. </a:t>
            </a:r>
          </a:p>
        </p:txBody>
      </p:sp>
      <p:sp>
        <p:nvSpPr>
          <p:cNvPr id="4" name="TextBox 3"/>
          <p:cNvSpPr txBox="1"/>
          <p:nvPr/>
        </p:nvSpPr>
        <p:spPr>
          <a:xfrm>
            <a:off x="4267200" y="1981200"/>
            <a:ext cx="35814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buFont typeface="Arial" pitchFamily="34" charset="0"/>
              <a:buChar char="•"/>
            </a:pPr>
            <a:r>
              <a:rPr lang="en-US" dirty="0" smtClean="0"/>
              <a:t>Positive </a:t>
            </a:r>
          </a:p>
          <a:p>
            <a:pPr lvl="1">
              <a:buFont typeface="Arial" pitchFamily="34" charset="0"/>
              <a:buChar char="•"/>
            </a:pPr>
            <a:r>
              <a:rPr lang="en-US" dirty="0" smtClean="0"/>
              <a:t> older people set good examples for children and teach them good examples</a:t>
            </a:r>
          </a:p>
          <a:p>
            <a:pPr lvl="1">
              <a:buFont typeface="Arial" pitchFamily="34" charset="0"/>
              <a:buChar char="•"/>
            </a:pPr>
            <a:r>
              <a:rPr lang="en-US" dirty="0" smtClean="0"/>
              <a:t>Language development!</a:t>
            </a:r>
            <a:endParaRPr lang="en-US" dirty="0"/>
          </a:p>
        </p:txBody>
      </p:sp>
      <p:pic>
        <p:nvPicPr>
          <p:cNvPr id="3074" name="Picture 2" descr="http://www.examiner.com/images/blog/wysiwyg/image/crying_child(3).jpg"/>
          <p:cNvPicPr>
            <a:picLocks noChangeAspect="1" noChangeArrowheads="1"/>
          </p:cNvPicPr>
          <p:nvPr/>
        </p:nvPicPr>
        <p:blipFill>
          <a:blip r:embed="rId2" cstate="print"/>
          <a:srcRect/>
          <a:stretch>
            <a:fillRect/>
          </a:stretch>
        </p:blipFill>
        <p:spPr bwMode="auto">
          <a:xfrm>
            <a:off x="1295400" y="2018892"/>
            <a:ext cx="2238028" cy="245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http://www.aboundlessworld.com/wp-content/uploads/2009/02/abc_blocks.jpg"/>
          <p:cNvPicPr>
            <a:picLocks noChangeAspect="1" noChangeArrowheads="1"/>
          </p:cNvPicPr>
          <p:nvPr/>
        </p:nvPicPr>
        <p:blipFill>
          <a:blip r:embed="rId3" cstate="print"/>
          <a:srcRect/>
          <a:stretch>
            <a:fillRect/>
          </a:stretch>
        </p:blipFill>
        <p:spPr bwMode="auto">
          <a:xfrm>
            <a:off x="4800504" y="3581400"/>
            <a:ext cx="2514791" cy="2086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5274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a:t>
            </a:r>
            <a:endParaRPr lang="en-US" dirty="0"/>
          </a:p>
        </p:txBody>
      </p:sp>
      <p:sp>
        <p:nvSpPr>
          <p:cNvPr id="3" name="Content Placeholder 2"/>
          <p:cNvSpPr>
            <a:spLocks noGrp="1"/>
          </p:cNvSpPr>
          <p:nvPr>
            <p:ph idx="1"/>
          </p:nvPr>
        </p:nvSpPr>
        <p:spPr/>
        <p:txBody>
          <a:bodyPr/>
          <a:lstStyle/>
          <a:p>
            <a:r>
              <a:rPr lang="en-US" dirty="0" smtClean="0"/>
              <a:t>Lasts from about age seven to eleven </a:t>
            </a:r>
          </a:p>
          <a:p>
            <a:r>
              <a:rPr lang="en-US" dirty="0" smtClean="0"/>
              <a:t>Logic Operations / principals</a:t>
            </a:r>
          </a:p>
          <a:p>
            <a:pPr lvl="1"/>
            <a:r>
              <a:rPr lang="en-US" dirty="0" smtClean="0"/>
              <a:t>Solving problems, manipulating symbols</a:t>
            </a:r>
          </a:p>
          <a:p>
            <a:r>
              <a:rPr lang="en-US" dirty="0" smtClean="0"/>
              <a:t>Progressive decentering </a:t>
            </a:r>
          </a:p>
          <a:p>
            <a:pPr lvl="1"/>
            <a:r>
              <a:rPr lang="en-US" dirty="0" smtClean="0"/>
              <a:t>Develop the ability to conserve a number, length</a:t>
            </a:r>
          </a:p>
          <a:p>
            <a:r>
              <a:rPr lang="en-US" dirty="0" smtClean="0"/>
              <a:t>Hard time applying new-found logic abilities</a:t>
            </a:r>
          </a:p>
          <a:p>
            <a:pPr lvl="1"/>
            <a:r>
              <a:rPr lang="en-US" dirty="0" smtClean="0"/>
              <a:t>Simple lesson about judging is too abstract and hypothetical </a:t>
            </a:r>
          </a:p>
        </p:txBody>
      </p:sp>
      <p:pic>
        <p:nvPicPr>
          <p:cNvPr id="5122" name="Picture 2" descr="C:\Users\Crockett.M061\AppData\Local\Microsoft\Windows\Temporary Internet Files\Content.IE5\0UU83N8C\MC9000591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518999"/>
            <a:ext cx="1366114" cy="180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7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52564"/>
            <a:ext cx="7239000" cy="1200329"/>
          </a:xfrm>
          <a:prstGeom prst="rect">
            <a:avLst/>
          </a:prstGeom>
          <a:noFill/>
        </p:spPr>
        <p:txBody>
          <a:bodyPr wrap="square" lIns="91440" tIns="45720" rIns="91440" bIns="45720">
            <a:spAutoFit/>
          </a:bodyPr>
          <a:lstStyle/>
          <a:p>
            <a:pPr algn="ctr"/>
            <a:r>
              <a:rPr lang="en-US" sz="7200" b="1" cap="none" spc="0"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The Effects</a:t>
            </a:r>
            <a:endParaRPr lang="en-US" sz="7200" b="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1066800" y="2286000"/>
            <a:ext cx="31242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Positive</a:t>
            </a:r>
          </a:p>
          <a:p>
            <a:pPr>
              <a:buFont typeface="Arial" pitchFamily="34" charset="0"/>
              <a:buChar char="•"/>
            </a:pPr>
            <a:r>
              <a:rPr lang="en-US" dirty="0" smtClean="0"/>
              <a:t>Logical thinking developed about objects and events</a:t>
            </a:r>
          </a:p>
          <a:p>
            <a:pPr>
              <a:buFont typeface="Arial" pitchFamily="34" charset="0"/>
              <a:buChar char="•"/>
            </a:pPr>
            <a:r>
              <a:rPr lang="en-US" dirty="0" smtClean="0"/>
              <a:t>Children aren’t as self centered</a:t>
            </a:r>
          </a:p>
          <a:p>
            <a:pPr>
              <a:buFont typeface="Arial" pitchFamily="34" charset="0"/>
              <a:buChar char="•"/>
            </a:pPr>
            <a:r>
              <a:rPr lang="en-US" dirty="0" smtClean="0"/>
              <a:t>Aware of rules</a:t>
            </a:r>
            <a:endParaRPr lang="en-US" dirty="0"/>
          </a:p>
        </p:txBody>
      </p:sp>
      <p:sp>
        <p:nvSpPr>
          <p:cNvPr id="4" name="TextBox 3"/>
          <p:cNvSpPr txBox="1"/>
          <p:nvPr/>
        </p:nvSpPr>
        <p:spPr>
          <a:xfrm>
            <a:off x="4648200" y="5025327"/>
            <a:ext cx="36576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Negative</a:t>
            </a:r>
          </a:p>
          <a:p>
            <a:pPr algn="ctr">
              <a:buFont typeface="Arial" pitchFamily="34" charset="0"/>
              <a:buChar char="•"/>
            </a:pPr>
            <a:r>
              <a:rPr lang="en-US" dirty="0" smtClean="0">
                <a:sym typeface="Wingdings" pitchFamily="2" charset="2"/>
              </a:rPr>
              <a:t>Children can become too independent and defy their adult authority</a:t>
            </a:r>
          </a:p>
        </p:txBody>
      </p:sp>
      <p:pic>
        <p:nvPicPr>
          <p:cNvPr id="21506" name="Picture 2" descr="http://www.cfmschool.org/photos/elementary-class-micah-zack.jpg"/>
          <p:cNvPicPr>
            <a:picLocks noChangeAspect="1" noChangeArrowheads="1"/>
          </p:cNvPicPr>
          <p:nvPr/>
        </p:nvPicPr>
        <p:blipFill>
          <a:blip r:embed="rId2" cstate="print"/>
          <a:srcRect/>
          <a:stretch>
            <a:fillRect/>
          </a:stretch>
        </p:blipFill>
        <p:spPr bwMode="auto">
          <a:xfrm>
            <a:off x="1066800" y="3886200"/>
            <a:ext cx="3210790" cy="2303393"/>
          </a:xfrm>
          <a:prstGeom prst="rect">
            <a:avLst/>
          </a:prstGeom>
          <a:ln>
            <a:noFill/>
          </a:ln>
          <a:effectLst>
            <a:softEdge rad="112500"/>
          </a:effectLst>
        </p:spPr>
      </p:pic>
      <p:pic>
        <p:nvPicPr>
          <p:cNvPr id="21508" name="Picture 4" descr="http://www.psychologytoday.com/files/u45/parent_disciplining_child.jpg"/>
          <p:cNvPicPr>
            <a:picLocks noChangeAspect="1" noChangeArrowheads="1"/>
          </p:cNvPicPr>
          <p:nvPr/>
        </p:nvPicPr>
        <p:blipFill>
          <a:blip r:embed="rId3" cstate="print"/>
          <a:srcRect/>
          <a:stretch>
            <a:fillRect/>
          </a:stretch>
        </p:blipFill>
        <p:spPr bwMode="auto">
          <a:xfrm>
            <a:off x="5257800" y="1952893"/>
            <a:ext cx="2438400" cy="2292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4724400" y="4273343"/>
            <a:ext cx="3886200"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000" dirty="0" smtClean="0"/>
              <a:t>http://www.psychologytoday.com/blog/dont-delay/200903/parenting-style-and-procrastination</a:t>
            </a:r>
            <a:endParaRPr lang="en-US" sz="1000" dirty="0"/>
          </a:p>
        </p:txBody>
      </p:sp>
    </p:spTree>
    <p:extLst>
      <p:ext uri="{BB962C8B-B14F-4D97-AF65-F5344CB8AC3E}">
        <p14:creationId xmlns:p14="http://schemas.microsoft.com/office/powerpoint/2010/main" val="3103415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130</TotalTime>
  <Words>521</Words>
  <Application>Microsoft Office PowerPoint</Application>
  <PresentationFormat>On-screen Show (4:3)</PresentationFormat>
  <Paragraphs>89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Jean Piaget</vt:lpstr>
      <vt:lpstr>How a child thinks.</vt:lpstr>
      <vt:lpstr>Sensorimotor  </vt:lpstr>
      <vt:lpstr>PowerPoint Presentation</vt:lpstr>
      <vt:lpstr>PowerPoint Presentation</vt:lpstr>
      <vt:lpstr>Preoperational </vt:lpstr>
      <vt:lpstr>PowerPoint Presentation</vt:lpstr>
      <vt:lpstr>concrete</vt:lpstr>
      <vt:lpstr>PowerPoint Presentation</vt:lpstr>
      <vt:lpstr>formal</vt:lpstr>
      <vt:lpstr>PowerPoint Presentation</vt:lpstr>
      <vt:lpstr>Cognitive development theory</vt:lpstr>
      <vt:lpstr>observations</vt:lpstr>
      <vt:lpstr>conclusion</vt:lpstr>
    </vt:vector>
  </TitlesOfParts>
  <Company>Central Bucks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Piaget</dc:title>
  <dc:creator>Melissa Crockett</dc:creator>
  <cp:lastModifiedBy>HOWARD, BETH</cp:lastModifiedBy>
  <cp:revision>18</cp:revision>
  <dcterms:created xsi:type="dcterms:W3CDTF">2011-09-14T14:39:51Z</dcterms:created>
  <dcterms:modified xsi:type="dcterms:W3CDTF">2011-12-01T13:50:13Z</dcterms:modified>
</cp:coreProperties>
</file>